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8" r:id="rId3"/>
    <p:sldId id="275" r:id="rId4"/>
    <p:sldId id="276" r:id="rId5"/>
    <p:sldId id="280" r:id="rId6"/>
    <p:sldId id="282" r:id="rId7"/>
    <p:sldId id="283" r:id="rId8"/>
    <p:sldId id="285" r:id="rId9"/>
    <p:sldId id="286" r:id="rId10"/>
    <p:sldId id="27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7A5197-99C1-4CBD-8060-5A68575818FF}" type="datetimeFigureOut">
              <a:rPr lang="ru-RU" smtClean="0"/>
              <a:t>29.08.2022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319A3-1F90-4FB0-AD8D-7F98B5617ED7}" type="slidenum">
              <a:rPr lang="ru-RU" smtClean="0"/>
              <a:t>‹#›</a:t>
            </a:fld>
            <a:endParaRPr lang="ru-RU"/>
          </a:p>
        </p:txBody>
      </p:sp>
    </p:spTree>
    <p:extLst>
      <p:ext uri="{BB962C8B-B14F-4D97-AF65-F5344CB8AC3E}">
        <p14:creationId xmlns:p14="http://schemas.microsoft.com/office/powerpoint/2010/main" val="3291127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1319A3-1F90-4FB0-AD8D-7F98B5617ED7}" type="slidenum">
              <a:rPr lang="ru-RU" smtClean="0"/>
              <a:t>5</a:t>
            </a:fld>
            <a:endParaRPr lang="ru-RU"/>
          </a:p>
        </p:txBody>
      </p:sp>
    </p:spTree>
    <p:extLst>
      <p:ext uri="{BB962C8B-B14F-4D97-AF65-F5344CB8AC3E}">
        <p14:creationId xmlns:p14="http://schemas.microsoft.com/office/powerpoint/2010/main" val="2663042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91AE2AC-89DE-4923-A9BA-D4BDBB9541FB}" type="datetimeFigureOut">
              <a:rPr lang="ru-RU" smtClean="0"/>
              <a:t>29.08.2022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91AE2AC-89DE-4923-A9BA-D4BDBB9541FB}" type="datetimeFigureOut">
              <a:rPr lang="ru-RU" smtClean="0"/>
              <a:t>29.08.2022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91AE2AC-89DE-4923-A9BA-D4BDBB9541FB}" type="datetimeFigureOut">
              <a:rPr lang="ru-RU" smtClean="0"/>
              <a:t>29.08.2022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4A2344-C565-479B-90FA-95424ACDDAC9}"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91AE2AC-89DE-4923-A9BA-D4BDBB9541FB}" type="datetimeFigureOut">
              <a:rPr lang="ru-RU" smtClean="0"/>
              <a:t>29.08.2022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4A2344-C565-479B-90FA-95424ACDDAC9}"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91AE2AC-89DE-4923-A9BA-D4BDBB9541FB}" type="datetimeFigureOut">
              <a:rPr lang="ru-RU" smtClean="0"/>
              <a:t>29.08.2022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E91AE2AC-89DE-4923-A9BA-D4BDBB9541FB}" type="datetimeFigureOut">
              <a:rPr lang="ru-RU" smtClean="0"/>
              <a:t>29.08.2022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4A2344-C565-479B-90FA-95424ACDDAC9}"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91AE2AC-89DE-4923-A9BA-D4BDBB9541FB}" type="datetimeFigureOut">
              <a:rPr lang="ru-RU" smtClean="0"/>
              <a:t>29.08.2022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91AE2AC-89DE-4923-A9BA-D4BDBB9541FB}" type="datetimeFigureOut">
              <a:rPr lang="ru-RU" smtClean="0"/>
              <a:t>29.08.2022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91AE2AC-89DE-4923-A9BA-D4BDBB9541FB}" type="datetimeFigureOut">
              <a:rPr lang="ru-RU" smtClean="0"/>
              <a:t>29.08.2022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74A2344-C565-479B-90FA-95424ACDDAC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91AE2AC-89DE-4923-A9BA-D4BDBB9541FB}" type="datetimeFigureOut">
              <a:rPr lang="ru-RU" smtClean="0"/>
              <a:t>29.08.2022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4A2344-C565-479B-90FA-95424ACDDAC9}"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91AE2AC-89DE-4923-A9BA-D4BDBB9541FB}" type="datetimeFigureOut">
              <a:rPr lang="ru-RU" smtClean="0"/>
              <a:t>29.08.2022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74A2344-C565-479B-90FA-95424ACDDAC9}"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91AE2AC-89DE-4923-A9BA-D4BDBB9541FB}" type="datetimeFigureOut">
              <a:rPr lang="ru-RU" smtClean="0"/>
              <a:t>29.08.2022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74A2344-C565-479B-90FA-95424ACDDAC9}"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vprom.ru/lib/15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normAutofit lnSpcReduction="10000"/>
          </a:bodyPr>
          <a:lstStyle/>
          <a:p>
            <a:r>
              <a:rPr lang="ru-RU" i="1" u="sng" dirty="0">
                <a:latin typeface="Times New Roman" pitchFamily="18" charset="0"/>
                <a:cs typeface="Times New Roman" pitchFamily="18" charset="0"/>
              </a:rPr>
              <a:t>Полномочия </a:t>
            </a:r>
            <a:r>
              <a:rPr lang="ru-RU" i="1" u="sng" dirty="0" smtClean="0">
                <a:latin typeface="Times New Roman" pitchFamily="18" charset="0"/>
                <a:cs typeface="Times New Roman" pitchFamily="18" charset="0"/>
              </a:rPr>
              <a:t>Сибирского управления Ростехнадзора по приемке в </a:t>
            </a:r>
            <a:r>
              <a:rPr lang="ru-RU" i="1" u="sng" dirty="0">
                <a:latin typeface="Times New Roman" pitchFamily="18" charset="0"/>
                <a:cs typeface="Times New Roman" pitchFamily="18" charset="0"/>
              </a:rPr>
              <a:t>эксплуатацию  объектов газораспределения и </a:t>
            </a:r>
            <a:r>
              <a:rPr lang="ru-RU" i="1" u="sng" dirty="0" smtClean="0">
                <a:latin typeface="Times New Roman" pitchFamily="18" charset="0"/>
                <a:cs typeface="Times New Roman" pitchFamily="18" charset="0"/>
              </a:rPr>
              <a:t>газопотребления при завершении строительных и монтажных работ либо реконструкции. </a:t>
            </a:r>
            <a:r>
              <a:rPr lang="ru-RU" i="1" u="sng" dirty="0">
                <a:latin typeface="Times New Roman" pitchFamily="18" charset="0"/>
                <a:cs typeface="Times New Roman" pitchFamily="18" charset="0"/>
              </a:rPr>
              <a:t>Основные замечания, выявляемые в ходе участия в комиссиях</a:t>
            </a:r>
            <a:r>
              <a:rPr lang="ru-RU" i="1" u="sng"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64704"/>
            <a:ext cx="8532440" cy="2533653"/>
          </a:xfrm>
          <a:prstGeom prst="rect">
            <a:avLst/>
          </a:prstGeom>
        </p:spPr>
      </p:pic>
    </p:spTree>
    <p:extLst>
      <p:ext uri="{BB962C8B-B14F-4D97-AF65-F5344CB8AC3E}">
        <p14:creationId xmlns:p14="http://schemas.microsoft.com/office/powerpoint/2010/main" val="1842935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56992"/>
            <a:ext cx="8229600" cy="3168352"/>
          </a:xfrm>
        </p:spPr>
        <p:txBody>
          <a:bodyPr>
            <a:noAutofit/>
          </a:bodyPr>
          <a:lstStyle/>
          <a:p>
            <a:pPr marL="0" indent="0" algn="ctr">
              <a:buNone/>
            </a:pPr>
            <a:r>
              <a:rPr lang="ru-RU" sz="5400" dirty="0" smtClean="0">
                <a:solidFill>
                  <a:schemeClr val="tx1"/>
                </a:solidFill>
                <a:latin typeface="Times New Roman" pitchFamily="18" charset="0"/>
                <a:cs typeface="Times New Roman" pitchFamily="18" charset="0"/>
              </a:rPr>
              <a:t>БЛАГОДАРЮ</a:t>
            </a:r>
          </a:p>
          <a:p>
            <a:pPr marL="0" indent="0" algn="ctr">
              <a:buNone/>
            </a:pPr>
            <a:r>
              <a:rPr lang="ru-RU" sz="5400" dirty="0" smtClean="0">
                <a:solidFill>
                  <a:schemeClr val="tx1"/>
                </a:solidFill>
                <a:latin typeface="Times New Roman" pitchFamily="18" charset="0"/>
                <a:cs typeface="Times New Roman" pitchFamily="18" charset="0"/>
              </a:rPr>
              <a:t> ЗА </a:t>
            </a:r>
          </a:p>
          <a:p>
            <a:pPr marL="0" indent="0" algn="ctr">
              <a:buNone/>
            </a:pPr>
            <a:r>
              <a:rPr lang="ru-RU" sz="5400" dirty="0" smtClean="0">
                <a:solidFill>
                  <a:schemeClr val="tx1"/>
                </a:solidFill>
                <a:latin typeface="Times New Roman" pitchFamily="18" charset="0"/>
                <a:cs typeface="Times New Roman" pitchFamily="18" charset="0"/>
              </a:rPr>
              <a:t>ВНИМАНИЕ!</a:t>
            </a:r>
            <a:endParaRPr lang="ru-RU" sz="5400" dirty="0">
              <a:solidFill>
                <a:schemeClr val="tx1"/>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endParaRPr lang="ru-RU"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8784976" cy="2520280"/>
          </a:xfrm>
          <a:prstGeom prst="rect">
            <a:avLst/>
          </a:prstGeom>
        </p:spPr>
      </p:pic>
    </p:spTree>
    <p:extLst>
      <p:ext uri="{BB962C8B-B14F-4D97-AF65-F5344CB8AC3E}">
        <p14:creationId xmlns:p14="http://schemas.microsoft.com/office/powerpoint/2010/main" val="69436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916832"/>
            <a:ext cx="7787208" cy="4392488"/>
          </a:xfrm>
        </p:spPr>
        <p:txBody>
          <a:bodyPr>
            <a:noAutofit/>
          </a:bodyPr>
          <a:lstStyle/>
          <a:p>
            <a:pPr algn="just"/>
            <a:r>
              <a:rPr lang="ru-RU" sz="1400" dirty="0" smtClean="0">
                <a:solidFill>
                  <a:schemeClr val="tx1"/>
                </a:solidFill>
                <a:latin typeface="Times New Roman" pitchFamily="18" charset="0"/>
                <a:cs typeface="Times New Roman" pitchFamily="18" charset="0"/>
              </a:rPr>
              <a:t>Сибирское </a:t>
            </a:r>
            <a:r>
              <a:rPr lang="ru-RU" sz="1400" dirty="0">
                <a:solidFill>
                  <a:schemeClr val="tx1"/>
                </a:solidFill>
                <a:latin typeface="Times New Roman" pitchFamily="18" charset="0"/>
                <a:cs typeface="Times New Roman" pitchFamily="18" charset="0"/>
              </a:rPr>
              <a:t>управление Ростехнадзора, является территориальным управлением Федеральной службы по экологическому, технологическому и атомному надзору,  осуществляет функции контроля (надзора) в области промышленной безопасности за </a:t>
            </a:r>
            <a:r>
              <a:rPr lang="ru-RU" sz="1400" dirty="0" smtClean="0">
                <a:solidFill>
                  <a:schemeClr val="tx1"/>
                </a:solidFill>
                <a:latin typeface="Times New Roman" pitchFamily="18" charset="0"/>
                <a:cs typeface="Times New Roman" pitchFamily="18" charset="0"/>
              </a:rPr>
              <a:t>опасными </a:t>
            </a:r>
            <a:r>
              <a:rPr lang="ru-RU" sz="1400" dirty="0">
                <a:solidFill>
                  <a:schemeClr val="tx1"/>
                </a:solidFill>
                <a:latin typeface="Times New Roman" pitchFamily="18" charset="0"/>
                <a:cs typeface="Times New Roman" pitchFamily="18" charset="0"/>
              </a:rPr>
              <a:t>производственными объектами - сетями газораспределения и </a:t>
            </a:r>
            <a:r>
              <a:rPr lang="ru-RU" sz="1400" dirty="0" smtClean="0">
                <a:solidFill>
                  <a:schemeClr val="tx1"/>
                </a:solidFill>
                <a:latin typeface="Times New Roman" pitchFamily="18" charset="0"/>
                <a:cs typeface="Times New Roman" pitchFamily="18" charset="0"/>
              </a:rPr>
              <a:t>газопотребления </a:t>
            </a:r>
            <a:r>
              <a:rPr lang="ru-RU" sz="1400" dirty="0">
                <a:solidFill>
                  <a:schemeClr val="tx1"/>
                </a:solidFill>
                <a:latin typeface="Times New Roman" pitchFamily="18" charset="0"/>
                <a:cs typeface="Times New Roman" pitchFamily="18" charset="0"/>
              </a:rPr>
              <a:t>на </a:t>
            </a:r>
            <a:r>
              <a:rPr lang="ru-RU" sz="1400" dirty="0" smtClean="0">
                <a:solidFill>
                  <a:schemeClr val="tx1"/>
                </a:solidFill>
                <a:latin typeface="Times New Roman" pitchFamily="18" charset="0"/>
                <a:cs typeface="Times New Roman" pitchFamily="18" charset="0"/>
              </a:rPr>
              <a:t> 6 территориях субъектов </a:t>
            </a:r>
            <a:r>
              <a:rPr lang="ru-RU" sz="1400" dirty="0">
                <a:solidFill>
                  <a:schemeClr val="tx1"/>
                </a:solidFill>
                <a:latin typeface="Times New Roman" pitchFamily="18" charset="0"/>
                <a:cs typeface="Times New Roman" pitchFamily="18" charset="0"/>
              </a:rPr>
              <a:t>Российской Федерации</a:t>
            </a:r>
            <a:r>
              <a:rPr lang="ru-RU" sz="1400" dirty="0" smtClean="0">
                <a:solidFill>
                  <a:schemeClr val="tx1"/>
                </a:solidFill>
                <a:latin typeface="Times New Roman" pitchFamily="18" charset="0"/>
                <a:cs typeface="Times New Roman" pitchFamily="18" charset="0"/>
              </a:rPr>
              <a:t>, </a:t>
            </a:r>
            <a:r>
              <a:rPr lang="ru-RU" sz="1400" dirty="0">
                <a:solidFill>
                  <a:schemeClr val="tx1"/>
                </a:solidFill>
                <a:latin typeface="Times New Roman" pitchFamily="18" charset="0"/>
                <a:cs typeface="Times New Roman" pitchFamily="18" charset="0"/>
              </a:rPr>
              <a:t>а также за </a:t>
            </a:r>
            <a:r>
              <a:rPr lang="ru-RU" sz="1400" dirty="0" smtClean="0">
                <a:solidFill>
                  <a:schemeClr val="tx1"/>
                </a:solidFill>
                <a:latin typeface="Times New Roman" pitchFamily="18" charset="0"/>
                <a:cs typeface="Times New Roman" pitchFamily="18" charset="0"/>
              </a:rPr>
              <a:t>260 </a:t>
            </a:r>
            <a:r>
              <a:rPr lang="ru-RU" sz="1400" dirty="0">
                <a:solidFill>
                  <a:schemeClr val="tx1"/>
                </a:solidFill>
                <a:latin typeface="Times New Roman" pitchFamily="18" charset="0"/>
                <a:cs typeface="Times New Roman" pitchFamily="18" charset="0"/>
              </a:rPr>
              <a:t>объектами магистрального трубопроводного транспорта, в том числе </a:t>
            </a:r>
            <a:r>
              <a:rPr lang="ru-RU" sz="1400" dirty="0" smtClean="0">
                <a:solidFill>
                  <a:schemeClr val="tx1"/>
                </a:solidFill>
                <a:latin typeface="Times New Roman" pitchFamily="18" charset="0"/>
                <a:cs typeface="Times New Roman" pitchFamily="18" charset="0"/>
              </a:rPr>
              <a:t>44 </a:t>
            </a:r>
            <a:r>
              <a:rPr lang="ru-RU" sz="1400" dirty="0">
                <a:solidFill>
                  <a:schemeClr val="tx1"/>
                </a:solidFill>
                <a:latin typeface="Times New Roman" pitchFamily="18" charset="0"/>
                <a:cs typeface="Times New Roman" pitchFamily="18" charset="0"/>
              </a:rPr>
              <a:t>объектами </a:t>
            </a:r>
            <a:r>
              <a:rPr lang="en-US" sz="1400" dirty="0">
                <a:solidFill>
                  <a:schemeClr val="tx1"/>
                </a:solidFill>
                <a:latin typeface="Times New Roman" pitchFamily="18" charset="0"/>
                <a:cs typeface="Times New Roman" pitchFamily="18" charset="0"/>
              </a:rPr>
              <a:t>I</a:t>
            </a:r>
            <a:r>
              <a:rPr lang="ru-RU" sz="1400" dirty="0">
                <a:solidFill>
                  <a:schemeClr val="tx1"/>
                </a:solidFill>
                <a:latin typeface="Times New Roman" pitchFamily="18" charset="0"/>
                <a:cs typeface="Times New Roman" pitchFamily="18" charset="0"/>
              </a:rPr>
              <a:t> класса </a:t>
            </a:r>
            <a:r>
              <a:rPr lang="ru-RU" sz="1400" dirty="0" smtClean="0">
                <a:solidFill>
                  <a:schemeClr val="tx1"/>
                </a:solidFill>
                <a:latin typeface="Times New Roman" pitchFamily="18" charset="0"/>
                <a:cs typeface="Times New Roman" pitchFamily="18" charset="0"/>
              </a:rPr>
              <a:t>опасности. </a:t>
            </a:r>
          </a:p>
          <a:p>
            <a:pPr algn="just"/>
            <a:r>
              <a:rPr lang="ru-RU" sz="1400" dirty="0" smtClean="0">
                <a:solidFill>
                  <a:schemeClr val="tx1"/>
                </a:solidFill>
                <a:latin typeface="Times New Roman" pitchFamily="18" charset="0"/>
                <a:cs typeface="Times New Roman" pitchFamily="18" charset="0"/>
              </a:rPr>
              <a:t>В </a:t>
            </a:r>
            <a:r>
              <a:rPr lang="ru-RU" sz="1400" dirty="0">
                <a:solidFill>
                  <a:schemeClr val="tx1"/>
                </a:solidFill>
                <a:latin typeface="Times New Roman" pitchFamily="18" charset="0"/>
                <a:cs typeface="Times New Roman" pitchFamily="18" charset="0"/>
              </a:rPr>
              <a:t>полномочия </a:t>
            </a:r>
            <a:r>
              <a:rPr lang="ru-RU" sz="1400" dirty="0" smtClean="0">
                <a:solidFill>
                  <a:schemeClr val="tx1"/>
                </a:solidFill>
                <a:latin typeface="Times New Roman" pitchFamily="18" charset="0"/>
                <a:cs typeface="Times New Roman" pitchFamily="18" charset="0"/>
              </a:rPr>
              <a:t>Сибирского управления Ростехнадзора </a:t>
            </a:r>
            <a:r>
              <a:rPr lang="ru-RU" sz="1400" dirty="0">
                <a:solidFill>
                  <a:schemeClr val="tx1"/>
                </a:solidFill>
                <a:latin typeface="Times New Roman" pitchFamily="18" charset="0"/>
                <a:cs typeface="Times New Roman" pitchFamily="18" charset="0"/>
              </a:rPr>
              <a:t>входит участие представителя Ростехнадзора (федерального органа исполнительной власти, осуществляющего функции по контролю (надзору) в сфере промышленной безопасности) в составе приемочной комиссии, которая создается застройщиком или инвестором по приемке в эксплуатацию по завершении строительных и монтажных работ строительства либо реконструкции объектов газораспределения и газопотребления, в соответствии с требованиями раздела </a:t>
            </a:r>
            <a:r>
              <a:rPr lang="ru-RU" sz="1400" b="1" dirty="0">
                <a:solidFill>
                  <a:schemeClr val="tx1"/>
                </a:solidFill>
                <a:latin typeface="Times New Roman" pitchFamily="18" charset="0"/>
                <a:cs typeface="Times New Roman" pitchFamily="18" charset="0"/>
              </a:rPr>
              <a:t>IX Технического </a:t>
            </a:r>
            <a:r>
              <a:rPr lang="ru-RU" sz="1400" b="1" dirty="0" smtClean="0">
                <a:solidFill>
                  <a:schemeClr val="tx1"/>
                </a:solidFill>
                <a:latin typeface="Times New Roman" pitchFamily="18" charset="0"/>
                <a:cs typeface="Times New Roman" pitchFamily="18" charset="0"/>
              </a:rPr>
              <a:t>регламента о </a:t>
            </a:r>
            <a:r>
              <a:rPr lang="ru-RU" sz="1400" b="1" dirty="0">
                <a:solidFill>
                  <a:schemeClr val="tx1"/>
                </a:solidFill>
                <a:latin typeface="Times New Roman" pitchFamily="18" charset="0"/>
                <a:cs typeface="Times New Roman" pitchFamily="18" charset="0"/>
              </a:rPr>
              <a:t>безопасности сетей газораспределения и газопотребления», </a:t>
            </a:r>
            <a:r>
              <a:rPr lang="ru-RU" sz="1400" b="1" dirty="0" smtClean="0">
                <a:solidFill>
                  <a:schemeClr val="tx1"/>
                </a:solidFill>
                <a:latin typeface="Times New Roman" pitchFamily="18" charset="0"/>
                <a:cs typeface="Times New Roman" pitchFamily="18" charset="0"/>
              </a:rPr>
              <a:t>утвержденного </a:t>
            </a:r>
            <a:r>
              <a:rPr lang="ru-RU" sz="1400" b="1" dirty="0">
                <a:solidFill>
                  <a:schemeClr val="tx1"/>
                </a:solidFill>
                <a:latin typeface="Times New Roman" pitchFamily="18" charset="0"/>
                <a:cs typeface="Times New Roman" pitchFamily="18" charset="0"/>
              </a:rPr>
              <a:t>постановлением Правительства Российской Федерации от 29 октября 2010 г. № 870</a:t>
            </a:r>
            <a:r>
              <a:rPr lang="ru-RU" sz="1400" dirty="0" smtClean="0">
                <a:solidFill>
                  <a:schemeClr val="tx1"/>
                </a:solidFill>
                <a:latin typeface="Times New Roman" pitchFamily="18" charset="0"/>
                <a:cs typeface="Times New Roman" pitchFamily="18" charset="0"/>
              </a:rPr>
              <a:t>.</a:t>
            </a:r>
            <a:endParaRPr lang="ru-RU" sz="1400" dirty="0">
              <a:solidFill>
                <a:schemeClr val="tx1"/>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a:bodyPr>
          <a:lstStyle/>
          <a:p>
            <a:r>
              <a:rPr lang="ru-RU" sz="2800" b="1" dirty="0" smtClean="0"/>
              <a:t>.</a:t>
            </a:r>
            <a:endParaRPr lang="ru-RU" sz="2800" dirty="0"/>
          </a:p>
        </p:txBody>
      </p:sp>
      <p:sp>
        <p:nvSpPr>
          <p:cNvPr id="5" name="Заголовок 1"/>
          <p:cNvSpPr txBox="1">
            <a:spLocks/>
          </p:cNvSpPr>
          <p:nvPr/>
        </p:nvSpPr>
        <p:spPr>
          <a:xfrm>
            <a:off x="1691680" y="338328"/>
            <a:ext cx="699512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ru-RU" sz="2800" dirty="0" smtClean="0">
                <a:latin typeface="Franklin Gothic Demi Cond" pitchFamily="34" charset="0"/>
              </a:rPr>
              <a:t>О полномочиях Сибирского управления Ростехнадзора</a:t>
            </a:r>
            <a:endParaRPr lang="ru-RU" sz="2800" dirty="0">
              <a:latin typeface="Franklin Gothic Demi Cond" pitchFamily="34" charset="0"/>
            </a:endParaRPr>
          </a:p>
        </p:txBody>
      </p:sp>
      <p:pic>
        <p:nvPicPr>
          <p:cNvPr id="6"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32656"/>
            <a:ext cx="1152128" cy="1300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4889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916832"/>
            <a:ext cx="7787208" cy="4392488"/>
          </a:xfrm>
        </p:spPr>
        <p:txBody>
          <a:bodyPr>
            <a:noAutofit/>
          </a:bodyPr>
          <a:lstStyle/>
          <a:p>
            <a:endParaRPr lang="ru-RU" sz="1400" dirty="0" smtClean="0"/>
          </a:p>
          <a:p>
            <a:endParaRPr lang="ru-RU" sz="1400" dirty="0"/>
          </a:p>
          <a:p>
            <a:pPr algn="just"/>
            <a:r>
              <a:rPr lang="ru-RU" sz="1400" dirty="0" smtClean="0">
                <a:latin typeface="Times New Roman" pitchFamily="18" charset="0"/>
                <a:cs typeface="Times New Roman" pitchFamily="18" charset="0"/>
              </a:rPr>
              <a:t> Федеральным </a:t>
            </a:r>
            <a:r>
              <a:rPr lang="ru-RU" sz="1400" dirty="0">
                <a:latin typeface="Times New Roman" pitchFamily="18" charset="0"/>
                <a:cs typeface="Times New Roman" pitchFamily="18" charset="0"/>
              </a:rPr>
              <a:t>законом  № 298-ФЗ от 02.07.2021 года внесены изменения в часть 17 статьи 51 </a:t>
            </a:r>
            <a:r>
              <a:rPr lang="ru-RU" sz="1400" u="sng" dirty="0">
                <a:latin typeface="Times New Roman" pitchFamily="18" charset="0"/>
                <a:cs typeface="Times New Roman" pitchFamily="18" charset="0"/>
                <a:hlinkClick r:id="rId2" tooltip="Федеральный закон  от 29.12.2004 №190-ФЗ (ред. от 30.12.2021) "/>
              </a:rPr>
              <a:t>Градостроительного кодекса Российской Федерации</a:t>
            </a:r>
            <a:r>
              <a:rPr lang="ru-RU" sz="1400" dirty="0">
                <a:latin typeface="Times New Roman" pitchFamily="18" charset="0"/>
                <a:cs typeface="Times New Roman" pitchFamily="18" charset="0"/>
              </a:rPr>
              <a:t>, на основании чего получение разрешения на строительство, реконструкцию объекта для транспортировки природного газа под давлением до 1,2 </a:t>
            </a:r>
            <a:r>
              <a:rPr lang="ru-RU" sz="1400" dirty="0" err="1">
                <a:latin typeface="Times New Roman" pitchFamily="18" charset="0"/>
                <a:cs typeface="Times New Roman" pitchFamily="18" charset="0"/>
              </a:rPr>
              <a:t>мегапаскаля</a:t>
            </a:r>
            <a:r>
              <a:rPr lang="ru-RU" sz="1400" dirty="0">
                <a:latin typeface="Times New Roman" pitchFamily="18" charset="0"/>
                <a:cs typeface="Times New Roman" pitchFamily="18" charset="0"/>
              </a:rPr>
              <a:t> включительно не требуется.</a:t>
            </a:r>
          </a:p>
          <a:p>
            <a:pPr algn="just"/>
            <a:r>
              <a:rPr lang="ru-RU" sz="1400" dirty="0" smtClean="0">
                <a:latin typeface="Times New Roman" pitchFamily="18" charset="0"/>
                <a:cs typeface="Times New Roman" pitchFamily="18" charset="0"/>
              </a:rPr>
              <a:t>Согласно </a:t>
            </a:r>
            <a:r>
              <a:rPr lang="ru-RU" sz="1400" dirty="0">
                <a:latin typeface="Times New Roman" pitchFamily="18" charset="0"/>
                <a:cs typeface="Times New Roman" pitchFamily="18" charset="0"/>
              </a:rPr>
              <a:t>части 3 статьи 49 Градостроительного кодекса Российской Федерации в случае, если для строительства или реконструкции объекта капитального строительства не требуется получение разрешения на строительство, экспертиза проектной документации не </a:t>
            </a:r>
            <a:r>
              <a:rPr lang="ru-RU" sz="1400" dirty="0" smtClean="0">
                <a:latin typeface="Times New Roman" pitchFamily="18" charset="0"/>
                <a:cs typeface="Times New Roman" pitchFamily="18" charset="0"/>
              </a:rPr>
              <a:t>проводится</a:t>
            </a:r>
          </a:p>
          <a:p>
            <a:pPr algn="just"/>
            <a:r>
              <a:rPr lang="ru-RU" sz="1400" i="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Если </a:t>
            </a:r>
            <a:r>
              <a:rPr lang="ru-RU" sz="1400" dirty="0">
                <a:latin typeface="Times New Roman" pitchFamily="18" charset="0"/>
                <a:cs typeface="Times New Roman" pitchFamily="18" charset="0"/>
              </a:rPr>
              <a:t>проектная документация на строительство объекта подлежит экспертизе в соответствии со ст. 49 Градостроительного кодекса, то при строительстве объекта предусмотрено осуществление государственного строительного надзора со стороны органов исполнительной власти уполномоченных на осуществление государственного строительного надзора за строительством, реконструкцией объектов капитального строительства в соответствии со ст. 54 Градостроительного кодекса</a:t>
            </a:r>
            <a:endParaRPr lang="ru-RU" sz="1400" dirty="0">
              <a:solidFill>
                <a:schemeClr val="tx1"/>
              </a:solidFill>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a:bodyPr>
          <a:lstStyle/>
          <a:p>
            <a:r>
              <a:rPr lang="ru-RU" sz="2800" b="1" dirty="0" smtClean="0"/>
              <a:t>.</a:t>
            </a:r>
            <a:endParaRPr lang="ru-RU" sz="2800" dirty="0"/>
          </a:p>
        </p:txBody>
      </p:sp>
      <p:sp>
        <p:nvSpPr>
          <p:cNvPr id="5" name="Заголовок 1"/>
          <p:cNvSpPr txBox="1">
            <a:spLocks/>
          </p:cNvSpPr>
          <p:nvPr/>
        </p:nvSpPr>
        <p:spPr>
          <a:xfrm>
            <a:off x="1691680" y="338328"/>
            <a:ext cx="699512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ru-RU" sz="2800" dirty="0" smtClean="0">
                <a:latin typeface="Franklin Gothic Demi Cond" pitchFamily="34" charset="0"/>
              </a:rPr>
              <a:t>О полномочиях Сибирского управления Ростехнадзора</a:t>
            </a:r>
            <a:endParaRPr lang="ru-RU" sz="2800" dirty="0">
              <a:latin typeface="Franklin Gothic Demi Cond" pitchFamily="34" charset="0"/>
            </a:endParaRPr>
          </a:p>
        </p:txBody>
      </p:sp>
      <p:pic>
        <p:nvPicPr>
          <p:cNvPr id="6" name="Picture 19" descr="fsetan_emblema20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32656"/>
            <a:ext cx="1152128" cy="1300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9286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endParaRPr lang="ru-RU" sz="1500" dirty="0" smtClean="0">
              <a:latin typeface="Times New Roman" pitchFamily="18" charset="0"/>
              <a:cs typeface="Times New Roman" pitchFamily="18" charset="0"/>
            </a:endParaRPr>
          </a:p>
          <a:p>
            <a:r>
              <a:rPr lang="ru-RU" sz="1500" dirty="0" smtClean="0">
                <a:latin typeface="Times New Roman" pitchFamily="18" charset="0"/>
                <a:cs typeface="Times New Roman" pitchFamily="18" charset="0"/>
              </a:rPr>
              <a:t>В </a:t>
            </a:r>
            <a:r>
              <a:rPr lang="ru-RU" sz="1500" dirty="0">
                <a:latin typeface="Times New Roman" pitchFamily="18" charset="0"/>
                <a:cs typeface="Times New Roman" pitchFamily="18" charset="0"/>
              </a:rPr>
              <a:t>соответствии с п.93 Технического регламента, приемка сетей газораспределения и газопотребления осуществляется приемочной комиссией, создаваемой застройщиком или инвестором, в состав которой входит представитель </a:t>
            </a:r>
            <a:endParaRPr lang="ru-RU" sz="1500" dirty="0" smtClean="0">
              <a:latin typeface="Times New Roman" pitchFamily="18" charset="0"/>
              <a:cs typeface="Times New Roman" pitchFamily="18" charset="0"/>
            </a:endParaRPr>
          </a:p>
          <a:p>
            <a:r>
              <a:rPr lang="ru-RU" sz="1500" dirty="0" smtClean="0">
                <a:latin typeface="Times New Roman" pitchFamily="18" charset="0"/>
                <a:cs typeface="Times New Roman" pitchFamily="18" charset="0"/>
              </a:rPr>
              <a:t>федерального </a:t>
            </a:r>
            <a:r>
              <a:rPr lang="ru-RU" sz="1500" dirty="0">
                <a:latin typeface="Times New Roman" pitchFamily="18" charset="0"/>
                <a:cs typeface="Times New Roman" pitchFamily="18" charset="0"/>
              </a:rPr>
              <a:t>органа исполнительной власти, осуществляющего функции по контролю (надзору) в сфере промышленной безопасности также представители застройщика;</a:t>
            </a:r>
          </a:p>
          <a:p>
            <a:r>
              <a:rPr lang="ru-RU" sz="1500" dirty="0" smtClean="0">
                <a:latin typeface="Times New Roman" pitchFamily="18" charset="0"/>
                <a:cs typeface="Times New Roman" pitchFamily="18" charset="0"/>
              </a:rPr>
              <a:t>строительной </a:t>
            </a:r>
            <a:r>
              <a:rPr lang="ru-RU" sz="1500" dirty="0">
                <a:latin typeface="Times New Roman" pitchFamily="18" charset="0"/>
                <a:cs typeface="Times New Roman" pitchFamily="18" charset="0"/>
              </a:rPr>
              <a:t>организации;</a:t>
            </a:r>
          </a:p>
          <a:p>
            <a:r>
              <a:rPr lang="ru-RU" sz="1500" dirty="0" smtClean="0">
                <a:latin typeface="Times New Roman" pitchFamily="18" charset="0"/>
                <a:cs typeface="Times New Roman" pitchFamily="18" charset="0"/>
              </a:rPr>
              <a:t>проектной </a:t>
            </a:r>
            <a:r>
              <a:rPr lang="ru-RU" sz="1500" dirty="0">
                <a:latin typeface="Times New Roman" pitchFamily="18" charset="0"/>
                <a:cs typeface="Times New Roman" pitchFamily="18" charset="0"/>
              </a:rPr>
              <a:t>организации;</a:t>
            </a:r>
          </a:p>
          <a:p>
            <a:r>
              <a:rPr lang="ru-RU" sz="1500" dirty="0" smtClean="0">
                <a:latin typeface="Times New Roman" pitchFamily="18" charset="0"/>
                <a:cs typeface="Times New Roman" pitchFamily="18" charset="0"/>
              </a:rPr>
              <a:t>эксплуатационной </a:t>
            </a:r>
            <a:r>
              <a:rPr lang="ru-RU" sz="1500" dirty="0">
                <a:latin typeface="Times New Roman" pitchFamily="18" charset="0"/>
                <a:cs typeface="Times New Roman" pitchFamily="18" charset="0"/>
              </a:rPr>
              <a:t>организации;</a:t>
            </a:r>
          </a:p>
          <a:p>
            <a:endParaRPr lang="ru-RU" dirty="0"/>
          </a:p>
        </p:txBody>
      </p:sp>
      <p:sp>
        <p:nvSpPr>
          <p:cNvPr id="3" name="Заголовок 2"/>
          <p:cNvSpPr>
            <a:spLocks noGrp="1"/>
          </p:cNvSpPr>
          <p:nvPr>
            <p:ph type="title"/>
          </p:nvPr>
        </p:nvSpPr>
        <p:spPr/>
        <p:txBody>
          <a:bodyPr/>
          <a:lstStyle/>
          <a:p>
            <a:r>
              <a:rPr lang="ru-RU" dirty="0" smtClean="0"/>
              <a:t>Приемочная комиссия</a:t>
            </a:r>
            <a:endParaRPr lang="ru-RU" dirty="0"/>
          </a:p>
        </p:txBody>
      </p:sp>
    </p:spTree>
    <p:extLst>
      <p:ext uri="{BB962C8B-B14F-4D97-AF65-F5344CB8AC3E}">
        <p14:creationId xmlns:p14="http://schemas.microsoft.com/office/powerpoint/2010/main" val="3957373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872067" y="2675466"/>
            <a:ext cx="7408333" cy="3705861"/>
          </a:xfrm>
        </p:spPr>
        <p:txBody>
          <a:bodyPr/>
          <a:lstStyle/>
          <a:p>
            <a:pPr marL="0" indent="0">
              <a:buNone/>
            </a:pPr>
            <a:endParaRPr lang="ru-RU" dirty="0"/>
          </a:p>
        </p:txBody>
      </p:sp>
      <p:sp>
        <p:nvSpPr>
          <p:cNvPr id="2" name="Заголовок 1"/>
          <p:cNvSpPr>
            <a:spLocks noGrp="1"/>
          </p:cNvSpPr>
          <p:nvPr>
            <p:ph type="title"/>
          </p:nvPr>
        </p:nvSpPr>
        <p:spPr/>
        <p:txBody>
          <a:bodyPr>
            <a:normAutofit/>
          </a:bodyPr>
          <a:lstStyle/>
          <a:p>
            <a:pPr algn="ctr"/>
            <a:endParaRPr lang="ru-RU" sz="3200" dirty="0">
              <a:latin typeface="Times New Roman" pitchFamily="18" charset="0"/>
              <a:cs typeface="Times New Roman" pitchFamily="18" charset="0"/>
            </a:endParaRPr>
          </a:p>
        </p:txBody>
      </p:sp>
      <p:sp>
        <p:nvSpPr>
          <p:cNvPr id="6" name="Прямоугольник 5"/>
          <p:cNvSpPr/>
          <p:nvPr/>
        </p:nvSpPr>
        <p:spPr>
          <a:xfrm>
            <a:off x="539552" y="3717032"/>
            <a:ext cx="1296144" cy="4320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Строительство газопроводов</a:t>
            </a:r>
            <a:endParaRPr lang="ru-RU" sz="1000" dirty="0">
              <a:solidFill>
                <a:schemeClr val="tx1"/>
              </a:solidFill>
            </a:endParaRPr>
          </a:p>
        </p:txBody>
      </p:sp>
      <p:sp>
        <p:nvSpPr>
          <p:cNvPr id="7" name="Скругленный прямоугольник 6"/>
          <p:cNvSpPr/>
          <p:nvPr/>
        </p:nvSpPr>
        <p:spPr>
          <a:xfrm>
            <a:off x="532902" y="2312876"/>
            <a:ext cx="2556284" cy="22401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900" b="1" u="sng" dirty="0"/>
              <a:t>Сеть газораспределения</a:t>
            </a:r>
            <a:endParaRPr lang="ru-RU" sz="900" dirty="0"/>
          </a:p>
          <a:p>
            <a:r>
              <a:rPr lang="ru-RU" sz="900" dirty="0"/>
              <a:t> единый производственно-технологический комплекс, включающий в себя наружные газопроводы, сооружения, технические и технологические устройства, расположенные на наружных газопроводах, и предназначенный для транспортировки природного газа </a:t>
            </a:r>
          </a:p>
        </p:txBody>
      </p:sp>
      <p:sp>
        <p:nvSpPr>
          <p:cNvPr id="11" name="Прямоугольник 10"/>
          <p:cNvSpPr/>
          <p:nvPr/>
        </p:nvSpPr>
        <p:spPr>
          <a:xfrm>
            <a:off x="3501954" y="2060848"/>
            <a:ext cx="179012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800" dirty="0"/>
              <a:t>Техническое перевооружение </a:t>
            </a:r>
            <a:r>
              <a:rPr lang="ru-RU" sz="800" dirty="0" smtClean="0"/>
              <a:t>опасного производственного объекта</a:t>
            </a:r>
            <a:endParaRPr lang="ru-RU" sz="800" dirty="0"/>
          </a:p>
          <a:p>
            <a:pPr algn="ctr"/>
            <a:endParaRPr lang="ru-RU" sz="800" dirty="0"/>
          </a:p>
        </p:txBody>
      </p:sp>
      <p:sp>
        <p:nvSpPr>
          <p:cNvPr id="13" name="Прямоугольник 12"/>
          <p:cNvSpPr/>
          <p:nvPr/>
        </p:nvSpPr>
        <p:spPr>
          <a:xfrm>
            <a:off x="3491880" y="2645296"/>
            <a:ext cx="4176464"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800" dirty="0"/>
              <a:t>Строительство объектов инженерной инфраструктуры </a:t>
            </a:r>
            <a:r>
              <a:rPr lang="ru-RU" sz="800" b="1" dirty="0"/>
              <a:t>в границах земельного участка</a:t>
            </a:r>
            <a:r>
              <a:rPr lang="ru-RU" sz="800" dirty="0"/>
              <a:t>, предоставленного для строительства объекта капитального строительства.</a:t>
            </a:r>
          </a:p>
          <a:p>
            <a:pPr algn="ctr"/>
            <a:endParaRPr lang="ru-RU" sz="800" dirty="0"/>
          </a:p>
        </p:txBody>
      </p:sp>
      <p:sp>
        <p:nvSpPr>
          <p:cNvPr id="14" name="Прямоугольник 13"/>
          <p:cNvSpPr/>
          <p:nvPr/>
        </p:nvSpPr>
        <p:spPr>
          <a:xfrm>
            <a:off x="3491880" y="3212976"/>
            <a:ext cx="4176464" cy="6480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800" dirty="0"/>
              <a:t>Изменение объектов капитального строительства и (или) их частей, если такие изменения не затрагивают конструктивные и другие характеристики их надежности и безопасности и не превышают предельные параметры разрешенного строительства, реконструкции, установленные градостроительным регламентом</a:t>
            </a:r>
          </a:p>
        </p:txBody>
      </p:sp>
      <p:sp>
        <p:nvSpPr>
          <p:cNvPr id="15" name="Прямоугольник 14"/>
          <p:cNvSpPr/>
          <p:nvPr/>
        </p:nvSpPr>
        <p:spPr>
          <a:xfrm>
            <a:off x="3491880" y="3933056"/>
            <a:ext cx="21242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800" dirty="0"/>
              <a:t>Строительство или реконструкция </a:t>
            </a:r>
            <a:r>
              <a:rPr lang="ru-RU" sz="800" dirty="0" smtClean="0"/>
              <a:t>объектов, предназначенных для транспортировки газа давлением до 1,2 МПа</a:t>
            </a:r>
            <a:endParaRPr lang="ru-RU" sz="800" dirty="0"/>
          </a:p>
        </p:txBody>
      </p:sp>
      <p:sp>
        <p:nvSpPr>
          <p:cNvPr id="12" name="Прямоугольник 11"/>
          <p:cNvSpPr/>
          <p:nvPr/>
        </p:nvSpPr>
        <p:spPr>
          <a:xfrm>
            <a:off x="8028384" y="2060848"/>
            <a:ext cx="864096" cy="2232248"/>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800" dirty="0">
                <a:solidFill>
                  <a:schemeClr val="tx1"/>
                </a:solidFill>
              </a:rPr>
              <a:t>Не требуется получение разрешения </a:t>
            </a:r>
            <a:r>
              <a:rPr lang="ru-RU" sz="800" dirty="0" smtClean="0">
                <a:solidFill>
                  <a:schemeClr val="tx1"/>
                </a:solidFill>
              </a:rPr>
              <a:t> на </a:t>
            </a:r>
            <a:r>
              <a:rPr lang="ru-RU" sz="800" dirty="0">
                <a:solidFill>
                  <a:schemeClr val="tx1"/>
                </a:solidFill>
              </a:rPr>
              <a:t>строительство и проведение экспертизы проектной документации</a:t>
            </a:r>
          </a:p>
        </p:txBody>
      </p:sp>
      <p:cxnSp>
        <p:nvCxnSpPr>
          <p:cNvPr id="20" name="Прямая со стрелкой 19"/>
          <p:cNvCxnSpPr>
            <a:endCxn id="11" idx="1"/>
          </p:cNvCxnSpPr>
          <p:nvPr/>
        </p:nvCxnSpPr>
        <p:spPr>
          <a:xfrm>
            <a:off x="3059832" y="2312876"/>
            <a:ext cx="44212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Прямая со стрелкой 21"/>
          <p:cNvCxnSpPr/>
          <p:nvPr/>
        </p:nvCxnSpPr>
        <p:spPr>
          <a:xfrm>
            <a:off x="3049758" y="3465004"/>
            <a:ext cx="44212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Прямая со стрелкой 22"/>
          <p:cNvCxnSpPr/>
          <p:nvPr/>
        </p:nvCxnSpPr>
        <p:spPr>
          <a:xfrm>
            <a:off x="3049758" y="4041068"/>
            <a:ext cx="44212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Прямая со стрелкой 23"/>
          <p:cNvCxnSpPr/>
          <p:nvPr/>
        </p:nvCxnSpPr>
        <p:spPr>
          <a:xfrm>
            <a:off x="3059832" y="2897324"/>
            <a:ext cx="44212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Прямая соединительная линия 24"/>
          <p:cNvCxnSpPr/>
          <p:nvPr/>
        </p:nvCxnSpPr>
        <p:spPr>
          <a:xfrm>
            <a:off x="3059832" y="2312876"/>
            <a:ext cx="0" cy="1728192"/>
          </a:xfrm>
          <a:prstGeom prst="line">
            <a:avLst/>
          </a:prstGeom>
        </p:spPr>
        <p:style>
          <a:lnRef idx="2">
            <a:schemeClr val="dk1"/>
          </a:lnRef>
          <a:fillRef idx="0">
            <a:schemeClr val="dk1"/>
          </a:fillRef>
          <a:effectRef idx="1">
            <a:schemeClr val="dk1"/>
          </a:effectRef>
          <a:fontRef idx="minor">
            <a:schemeClr val="tx1"/>
          </a:fontRef>
        </p:style>
      </p:cxnSp>
      <p:cxnSp>
        <p:nvCxnSpPr>
          <p:cNvPr id="27" name="Прямая соединительная линия 26"/>
          <p:cNvCxnSpPr/>
          <p:nvPr/>
        </p:nvCxnSpPr>
        <p:spPr>
          <a:xfrm>
            <a:off x="2915816" y="2816932"/>
            <a:ext cx="144016" cy="0"/>
          </a:xfrm>
          <a:prstGeom prst="line">
            <a:avLst/>
          </a:prstGeom>
        </p:spPr>
        <p:style>
          <a:lnRef idx="2">
            <a:schemeClr val="dk1"/>
          </a:lnRef>
          <a:fillRef idx="0">
            <a:schemeClr val="dk1"/>
          </a:fillRef>
          <a:effectRef idx="1">
            <a:schemeClr val="dk1"/>
          </a:effectRef>
          <a:fontRef idx="minor">
            <a:schemeClr val="tx1"/>
          </a:fontRef>
        </p:style>
      </p:cxnSp>
      <p:sp>
        <p:nvSpPr>
          <p:cNvPr id="32" name="Прямоугольник 31"/>
          <p:cNvSpPr/>
          <p:nvPr/>
        </p:nvSpPr>
        <p:spPr>
          <a:xfrm>
            <a:off x="5940152" y="2060848"/>
            <a:ext cx="1728192" cy="50405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800" dirty="0"/>
              <a:t>Экспертиза промышленной безопасности на техническое перевооружение ОПО</a:t>
            </a:r>
          </a:p>
          <a:p>
            <a:pPr algn="ctr"/>
            <a:endParaRPr lang="ru-RU" sz="800" dirty="0"/>
          </a:p>
        </p:txBody>
      </p:sp>
      <p:cxnSp>
        <p:nvCxnSpPr>
          <p:cNvPr id="34" name="Прямая со стрелкой 33"/>
          <p:cNvCxnSpPr>
            <a:stCxn id="11" idx="3"/>
          </p:cNvCxnSpPr>
          <p:nvPr/>
        </p:nvCxnSpPr>
        <p:spPr>
          <a:xfrm>
            <a:off x="5292080" y="2312876"/>
            <a:ext cx="648072" cy="0"/>
          </a:xfrm>
          <a:prstGeom prst="straightConnector1">
            <a:avLst/>
          </a:prstGeom>
          <a:ln>
            <a:solidFill>
              <a:srgbClr val="7030A0"/>
            </a:solidFill>
            <a:tailEnd type="arrow"/>
          </a:ln>
        </p:spPr>
        <p:style>
          <a:lnRef idx="2">
            <a:schemeClr val="dk1"/>
          </a:lnRef>
          <a:fillRef idx="0">
            <a:schemeClr val="dk1"/>
          </a:fillRef>
          <a:effectRef idx="1">
            <a:schemeClr val="dk1"/>
          </a:effectRef>
          <a:fontRef idx="minor">
            <a:schemeClr val="tx1"/>
          </a:fontRef>
        </p:style>
      </p:cxnSp>
      <p:cxnSp>
        <p:nvCxnSpPr>
          <p:cNvPr id="36" name="Прямая со стрелкой 35"/>
          <p:cNvCxnSpPr>
            <a:stCxn id="32" idx="3"/>
          </p:cNvCxnSpPr>
          <p:nvPr/>
        </p:nvCxnSpPr>
        <p:spPr>
          <a:xfrm>
            <a:off x="7668344" y="2312876"/>
            <a:ext cx="360040" cy="0"/>
          </a:xfrm>
          <a:prstGeom prst="straightConnector1">
            <a:avLst/>
          </a:prstGeom>
          <a:ln>
            <a:solidFill>
              <a:srgbClr val="92D050"/>
            </a:solidFill>
            <a:tailEnd type="arrow"/>
          </a:ln>
        </p:spPr>
        <p:style>
          <a:lnRef idx="2">
            <a:schemeClr val="dk1"/>
          </a:lnRef>
          <a:fillRef idx="0">
            <a:schemeClr val="dk1"/>
          </a:fillRef>
          <a:effectRef idx="1">
            <a:schemeClr val="dk1"/>
          </a:effectRef>
          <a:fontRef idx="minor">
            <a:schemeClr val="tx1"/>
          </a:fontRef>
        </p:style>
      </p:cxnSp>
      <p:cxnSp>
        <p:nvCxnSpPr>
          <p:cNvPr id="42" name="Прямая со стрелкой 41"/>
          <p:cNvCxnSpPr>
            <a:stCxn id="15" idx="3"/>
          </p:cNvCxnSpPr>
          <p:nvPr/>
        </p:nvCxnSpPr>
        <p:spPr>
          <a:xfrm flipV="1">
            <a:off x="5616116" y="4041068"/>
            <a:ext cx="2412268" cy="252028"/>
          </a:xfrm>
          <a:prstGeom prst="straightConnector1">
            <a:avLst/>
          </a:prstGeom>
          <a:ln>
            <a:solidFill>
              <a:srgbClr val="92D050"/>
            </a:solidFill>
            <a:tailEnd type="arrow"/>
          </a:ln>
        </p:spPr>
        <p:style>
          <a:lnRef idx="2">
            <a:schemeClr val="dk1"/>
          </a:lnRef>
          <a:fillRef idx="0">
            <a:schemeClr val="dk1"/>
          </a:fillRef>
          <a:effectRef idx="1">
            <a:schemeClr val="dk1"/>
          </a:effectRef>
          <a:fontRef idx="minor">
            <a:schemeClr val="tx1"/>
          </a:fontRef>
        </p:style>
      </p:cxnSp>
      <p:cxnSp>
        <p:nvCxnSpPr>
          <p:cNvPr id="44" name="Прямая со стрелкой 43"/>
          <p:cNvCxnSpPr>
            <a:stCxn id="14" idx="3"/>
          </p:cNvCxnSpPr>
          <p:nvPr/>
        </p:nvCxnSpPr>
        <p:spPr>
          <a:xfrm flipV="1">
            <a:off x="7668344" y="3474742"/>
            <a:ext cx="360040" cy="62270"/>
          </a:xfrm>
          <a:prstGeom prst="straightConnector1">
            <a:avLst/>
          </a:prstGeom>
          <a:ln>
            <a:solidFill>
              <a:srgbClr val="92D050"/>
            </a:solidFill>
            <a:tailEnd type="arrow"/>
          </a:ln>
        </p:spPr>
        <p:style>
          <a:lnRef idx="2">
            <a:schemeClr val="dk1"/>
          </a:lnRef>
          <a:fillRef idx="0">
            <a:schemeClr val="dk1"/>
          </a:fillRef>
          <a:effectRef idx="1">
            <a:schemeClr val="dk1"/>
          </a:effectRef>
          <a:fontRef idx="minor">
            <a:schemeClr val="tx1"/>
          </a:fontRef>
        </p:style>
      </p:cxnSp>
      <p:cxnSp>
        <p:nvCxnSpPr>
          <p:cNvPr id="46" name="Прямая со стрелкой 45"/>
          <p:cNvCxnSpPr/>
          <p:nvPr/>
        </p:nvCxnSpPr>
        <p:spPr>
          <a:xfrm>
            <a:off x="7668344" y="2887586"/>
            <a:ext cx="360040" cy="9738"/>
          </a:xfrm>
          <a:prstGeom prst="straightConnector1">
            <a:avLst/>
          </a:prstGeom>
          <a:ln>
            <a:solidFill>
              <a:srgbClr val="92D050"/>
            </a:solidFill>
            <a:tailEnd type="arrow"/>
          </a:ln>
        </p:spPr>
        <p:style>
          <a:lnRef idx="2">
            <a:schemeClr val="dk1"/>
          </a:lnRef>
          <a:fillRef idx="0">
            <a:schemeClr val="dk1"/>
          </a:fillRef>
          <a:effectRef idx="1">
            <a:schemeClr val="dk1"/>
          </a:effectRef>
          <a:fontRef idx="minor">
            <a:schemeClr val="tx1"/>
          </a:fontRef>
        </p:style>
      </p:cxnSp>
      <p:sp>
        <p:nvSpPr>
          <p:cNvPr id="91" name="Заголовок 1"/>
          <p:cNvSpPr txBox="1">
            <a:spLocks/>
          </p:cNvSpPr>
          <p:nvPr/>
        </p:nvSpPr>
        <p:spPr>
          <a:xfrm>
            <a:off x="1691680" y="338328"/>
            <a:ext cx="699512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ru-RU" sz="2800" dirty="0" smtClean="0">
                <a:latin typeface="Franklin Gothic Demi Cond" pitchFamily="34" charset="0"/>
              </a:rPr>
              <a:t>О строительстве сетей газораспределения и газопотребления</a:t>
            </a:r>
            <a:endParaRPr lang="ru-RU" sz="2800" dirty="0">
              <a:latin typeface="Franklin Gothic Demi Cond" pitchFamily="34" charset="0"/>
            </a:endParaRPr>
          </a:p>
        </p:txBody>
      </p:sp>
      <p:pic>
        <p:nvPicPr>
          <p:cNvPr id="92" name="Picture 19" descr="fsetan_emblema20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32656"/>
            <a:ext cx="1152128" cy="1300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527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Прямоугольник 50"/>
          <p:cNvSpPr/>
          <p:nvPr/>
        </p:nvSpPr>
        <p:spPr>
          <a:xfrm>
            <a:off x="4427984" y="2736840"/>
            <a:ext cx="2736304" cy="1700272"/>
          </a:xfrm>
          <a:prstGeom prst="rect">
            <a:avLst/>
          </a:prstGeom>
          <a:solidFill>
            <a:schemeClr val="bg1"/>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Цилиндр 44"/>
          <p:cNvSpPr/>
          <p:nvPr/>
        </p:nvSpPr>
        <p:spPr>
          <a:xfrm>
            <a:off x="6516216" y="2564904"/>
            <a:ext cx="72008" cy="108012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Цилиндр 45"/>
          <p:cNvSpPr/>
          <p:nvPr/>
        </p:nvSpPr>
        <p:spPr>
          <a:xfrm>
            <a:off x="6372200" y="2492896"/>
            <a:ext cx="72008" cy="108012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p:txBody>
          <a:bodyPr/>
          <a:lstStyle/>
          <a:p>
            <a:pPr algn="ctr"/>
            <a:endParaRPr lang="ru-RU" dirty="0"/>
          </a:p>
        </p:txBody>
      </p:sp>
      <p:sp>
        <p:nvSpPr>
          <p:cNvPr id="3" name="Объект 2"/>
          <p:cNvSpPr>
            <a:spLocks noGrp="1"/>
          </p:cNvSpPr>
          <p:nvPr>
            <p:ph idx="1"/>
          </p:nvPr>
        </p:nvSpPr>
        <p:spPr>
          <a:xfrm>
            <a:off x="323529" y="2060848"/>
            <a:ext cx="8363272" cy="4065315"/>
          </a:xfrm>
        </p:spPr>
        <p:txBody>
          <a:bodyPr/>
          <a:lstStyle/>
          <a:p>
            <a:r>
              <a:rPr lang="ru-RU" dirty="0" err="1" smtClean="0"/>
              <a:t>аааааааа</a:t>
            </a:r>
            <a:endParaRPr lang="ru-RU" dirty="0"/>
          </a:p>
        </p:txBody>
      </p:sp>
      <p:sp>
        <p:nvSpPr>
          <p:cNvPr id="5" name="Заголовок 1"/>
          <p:cNvSpPr txBox="1">
            <a:spLocks/>
          </p:cNvSpPr>
          <p:nvPr/>
        </p:nvSpPr>
        <p:spPr>
          <a:xfrm>
            <a:off x="1691680" y="338328"/>
            <a:ext cx="6995120" cy="1252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ru-RU" sz="2800" dirty="0" smtClean="0">
                <a:latin typeface="Franklin Gothic Demi Cond" pitchFamily="34" charset="0"/>
              </a:rPr>
              <a:t>О строительстве сетей газораспределения и газопотребления</a:t>
            </a:r>
            <a:endParaRPr lang="ru-RU" sz="2800" dirty="0">
              <a:latin typeface="Franklin Gothic Demi Cond" pitchFamily="34" charset="0"/>
            </a:endParaRPr>
          </a:p>
        </p:txBody>
      </p:sp>
      <p:pic>
        <p:nvPicPr>
          <p:cNvPr id="6" name="Picture 19" descr="fsetan_emblema2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32656"/>
            <a:ext cx="1152128" cy="1300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Прямая соединительная линия 8"/>
          <p:cNvCxnSpPr/>
          <p:nvPr/>
        </p:nvCxnSpPr>
        <p:spPr>
          <a:xfrm>
            <a:off x="1943708" y="3356992"/>
            <a:ext cx="0" cy="72008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11" name="Прямая соединительная линия 10"/>
          <p:cNvCxnSpPr/>
          <p:nvPr/>
        </p:nvCxnSpPr>
        <p:spPr>
          <a:xfrm>
            <a:off x="971600" y="3789040"/>
            <a:ext cx="972108" cy="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14" name="Прямая соединительная линия 13"/>
          <p:cNvCxnSpPr/>
          <p:nvPr/>
        </p:nvCxnSpPr>
        <p:spPr>
          <a:xfrm>
            <a:off x="1331640" y="3789040"/>
            <a:ext cx="0" cy="864096"/>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18" name="Куб 17"/>
          <p:cNvSpPr/>
          <p:nvPr/>
        </p:nvSpPr>
        <p:spPr>
          <a:xfrm>
            <a:off x="971600" y="2564904"/>
            <a:ext cx="576064" cy="34175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ru-RU" dirty="0" smtClean="0"/>
              <a:t>1</a:t>
            </a:r>
            <a:endParaRPr lang="ru-RU" dirty="0"/>
          </a:p>
        </p:txBody>
      </p:sp>
      <p:sp>
        <p:nvSpPr>
          <p:cNvPr id="19" name="Куб 18"/>
          <p:cNvSpPr/>
          <p:nvPr/>
        </p:nvSpPr>
        <p:spPr>
          <a:xfrm>
            <a:off x="1979712" y="2583185"/>
            <a:ext cx="576064" cy="34175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ru-RU" dirty="0" smtClean="0"/>
              <a:t>2</a:t>
            </a:r>
            <a:endParaRPr lang="ru-RU" dirty="0"/>
          </a:p>
        </p:txBody>
      </p:sp>
      <p:sp>
        <p:nvSpPr>
          <p:cNvPr id="20" name="Куб 19"/>
          <p:cNvSpPr/>
          <p:nvPr/>
        </p:nvSpPr>
        <p:spPr>
          <a:xfrm>
            <a:off x="881590" y="4653136"/>
            <a:ext cx="576064" cy="34175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ru-RU" dirty="0" smtClean="0"/>
              <a:t>5</a:t>
            </a:r>
            <a:endParaRPr lang="ru-RU" dirty="0"/>
          </a:p>
        </p:txBody>
      </p:sp>
      <p:sp>
        <p:nvSpPr>
          <p:cNvPr id="21" name="Куб 20"/>
          <p:cNvSpPr/>
          <p:nvPr/>
        </p:nvSpPr>
        <p:spPr>
          <a:xfrm>
            <a:off x="1787724" y="4077072"/>
            <a:ext cx="576064" cy="34175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ru-RU" dirty="0" smtClean="0"/>
              <a:t>4</a:t>
            </a:r>
            <a:endParaRPr lang="ru-RU" dirty="0"/>
          </a:p>
        </p:txBody>
      </p:sp>
      <p:sp>
        <p:nvSpPr>
          <p:cNvPr id="22" name="Куб 21"/>
          <p:cNvSpPr/>
          <p:nvPr/>
        </p:nvSpPr>
        <p:spPr>
          <a:xfrm>
            <a:off x="436712" y="3618160"/>
            <a:ext cx="576064" cy="34175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ru-RU" dirty="0" smtClean="0"/>
              <a:t>3</a:t>
            </a:r>
            <a:endParaRPr lang="ru-RU" dirty="0"/>
          </a:p>
        </p:txBody>
      </p:sp>
      <p:sp>
        <p:nvSpPr>
          <p:cNvPr id="24" name="Куб 23"/>
          <p:cNvSpPr/>
          <p:nvPr/>
        </p:nvSpPr>
        <p:spPr>
          <a:xfrm>
            <a:off x="3239852" y="3055389"/>
            <a:ext cx="504056" cy="477192"/>
          </a:xfrm>
          <a:prstGeom prst="cub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smtClean="0"/>
              <a:t>ГРС</a:t>
            </a:r>
            <a:endParaRPr lang="ru-RU" sz="1000" b="1" dirty="0"/>
          </a:p>
        </p:txBody>
      </p:sp>
      <p:cxnSp>
        <p:nvCxnSpPr>
          <p:cNvPr id="25" name="Прямая соединительная линия 24"/>
          <p:cNvCxnSpPr/>
          <p:nvPr/>
        </p:nvCxnSpPr>
        <p:spPr>
          <a:xfrm>
            <a:off x="1295636" y="3356992"/>
            <a:ext cx="1944216" cy="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26" name="Прямая соединительная линия 25"/>
          <p:cNvCxnSpPr/>
          <p:nvPr/>
        </p:nvCxnSpPr>
        <p:spPr>
          <a:xfrm flipV="1">
            <a:off x="2303748" y="2924944"/>
            <a:ext cx="0" cy="432048"/>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27" name="Прямая соединительная линия 26"/>
          <p:cNvCxnSpPr/>
          <p:nvPr/>
        </p:nvCxnSpPr>
        <p:spPr>
          <a:xfrm flipV="1">
            <a:off x="1295636" y="2906663"/>
            <a:ext cx="0" cy="450329"/>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30" name="Блок-схема: сопоставление 29"/>
          <p:cNvSpPr/>
          <p:nvPr/>
        </p:nvSpPr>
        <p:spPr>
          <a:xfrm>
            <a:off x="1232629" y="2996952"/>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1" name="Блок-схема: сопоставление 30"/>
          <p:cNvSpPr/>
          <p:nvPr/>
        </p:nvSpPr>
        <p:spPr>
          <a:xfrm>
            <a:off x="1880701" y="3887911"/>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2" name="Блок-схема: сопоставление 31"/>
          <p:cNvSpPr/>
          <p:nvPr/>
        </p:nvSpPr>
        <p:spPr>
          <a:xfrm>
            <a:off x="2237774" y="2987811"/>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3" name="Блок-схема: сопоставление 32"/>
          <p:cNvSpPr/>
          <p:nvPr/>
        </p:nvSpPr>
        <p:spPr>
          <a:xfrm rot="5400000">
            <a:off x="2915816" y="3284984"/>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4" name="Блок-схема: сопоставление 33"/>
          <p:cNvSpPr/>
          <p:nvPr/>
        </p:nvSpPr>
        <p:spPr>
          <a:xfrm>
            <a:off x="1268633" y="4425875"/>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5" name="Блок-схема: сопоставление 34"/>
          <p:cNvSpPr/>
          <p:nvPr/>
        </p:nvSpPr>
        <p:spPr>
          <a:xfrm rot="5400000">
            <a:off x="1124617" y="3717031"/>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7" name="Куб 36"/>
          <p:cNvSpPr/>
          <p:nvPr/>
        </p:nvSpPr>
        <p:spPr>
          <a:xfrm>
            <a:off x="5364088" y="3212976"/>
            <a:ext cx="1296144" cy="513056"/>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a:t>
            </a:r>
            <a:endParaRPr lang="ru-RU" dirty="0"/>
          </a:p>
        </p:txBody>
      </p:sp>
      <p:cxnSp>
        <p:nvCxnSpPr>
          <p:cNvPr id="38" name="Прямая соединительная линия 37"/>
          <p:cNvCxnSpPr/>
          <p:nvPr/>
        </p:nvCxnSpPr>
        <p:spPr>
          <a:xfrm>
            <a:off x="4427984" y="2426236"/>
            <a:ext cx="3312368" cy="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41" name="Куб 40"/>
          <p:cNvSpPr/>
          <p:nvPr/>
        </p:nvSpPr>
        <p:spPr>
          <a:xfrm>
            <a:off x="7740352" y="2187640"/>
            <a:ext cx="504056" cy="477192"/>
          </a:xfrm>
          <a:prstGeom prst="cub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b="1" dirty="0" smtClean="0"/>
              <a:t>ГРС</a:t>
            </a:r>
            <a:endParaRPr lang="ru-RU" sz="1000" b="1" dirty="0"/>
          </a:p>
        </p:txBody>
      </p:sp>
      <p:sp>
        <p:nvSpPr>
          <p:cNvPr id="42" name="Блок-схема: сопоставление 41"/>
          <p:cNvSpPr/>
          <p:nvPr/>
        </p:nvSpPr>
        <p:spPr>
          <a:xfrm rot="5400000">
            <a:off x="7461321" y="2354228"/>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cxnSp>
        <p:nvCxnSpPr>
          <p:cNvPr id="48" name="Прямая соединительная линия 47"/>
          <p:cNvCxnSpPr/>
          <p:nvPr/>
        </p:nvCxnSpPr>
        <p:spPr>
          <a:xfrm>
            <a:off x="5868144" y="2426236"/>
            <a:ext cx="0" cy="78674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49" name="Блок-схема: сопоставление 48"/>
          <p:cNvSpPr/>
          <p:nvPr/>
        </p:nvSpPr>
        <p:spPr>
          <a:xfrm>
            <a:off x="5805137" y="2520816"/>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0" name="Блок-схема: сопоставление 49"/>
          <p:cNvSpPr/>
          <p:nvPr/>
        </p:nvSpPr>
        <p:spPr>
          <a:xfrm>
            <a:off x="5805137" y="2989835"/>
            <a:ext cx="126014" cy="144016"/>
          </a:xfrm>
          <a:prstGeom prst="flowChartCollat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2" name="Прямоугольник 51"/>
          <p:cNvSpPr/>
          <p:nvPr/>
        </p:nvSpPr>
        <p:spPr>
          <a:xfrm>
            <a:off x="683568" y="2060848"/>
            <a:ext cx="2952328" cy="3653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50" dirty="0" smtClean="0">
                <a:latin typeface="Times New Roman" pitchFamily="18" charset="0"/>
                <a:cs typeface="Times New Roman" pitchFamily="18" charset="0"/>
              </a:rPr>
              <a:t>Сеть газораспределения (линейный объект)</a:t>
            </a:r>
            <a:endParaRPr lang="ru-RU" sz="1050" dirty="0">
              <a:latin typeface="Times New Roman" pitchFamily="18" charset="0"/>
              <a:cs typeface="Times New Roman" pitchFamily="18" charset="0"/>
            </a:endParaRPr>
          </a:p>
        </p:txBody>
      </p:sp>
      <p:sp>
        <p:nvSpPr>
          <p:cNvPr id="53" name="Прямоугольник 52"/>
          <p:cNvSpPr/>
          <p:nvPr/>
        </p:nvSpPr>
        <p:spPr>
          <a:xfrm>
            <a:off x="4505340" y="4585418"/>
            <a:ext cx="2952328" cy="35574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latin typeface="Times New Roman" pitchFamily="18" charset="0"/>
                <a:cs typeface="Times New Roman" pitchFamily="18" charset="0"/>
              </a:rPr>
              <a:t>Сеть газопотребления</a:t>
            </a:r>
          </a:p>
          <a:p>
            <a:pPr algn="ctr"/>
            <a:r>
              <a:rPr lang="ru-RU" sz="1000" dirty="0" smtClean="0">
                <a:latin typeface="Times New Roman" pitchFamily="18" charset="0"/>
                <a:cs typeface="Times New Roman" pitchFamily="18" charset="0"/>
              </a:rPr>
              <a:t> (сеть инженерного обеспечения)</a:t>
            </a:r>
            <a:endParaRPr lang="ru-RU" sz="1000" dirty="0">
              <a:latin typeface="Times New Roman" pitchFamily="18" charset="0"/>
              <a:cs typeface="Times New Roman" pitchFamily="18" charset="0"/>
            </a:endParaRPr>
          </a:p>
        </p:txBody>
      </p:sp>
      <p:cxnSp>
        <p:nvCxnSpPr>
          <p:cNvPr id="54" name="Прямая соединительная линия 53"/>
          <p:cNvCxnSpPr/>
          <p:nvPr/>
        </p:nvCxnSpPr>
        <p:spPr>
          <a:xfrm flipH="1" flipV="1">
            <a:off x="5109552" y="2178098"/>
            <a:ext cx="2508" cy="238596"/>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cxnSp>
        <p:nvCxnSpPr>
          <p:cNvPr id="56" name="Прямая соединительная линия 55"/>
          <p:cNvCxnSpPr/>
          <p:nvPr/>
        </p:nvCxnSpPr>
        <p:spPr>
          <a:xfrm>
            <a:off x="4139952" y="2189540"/>
            <a:ext cx="972108" cy="0"/>
          </a:xfrm>
          <a:prstGeom prst="line">
            <a:avLst/>
          </a:prstGeom>
          <a:ln>
            <a:solidFill>
              <a:srgbClr val="FFFF00"/>
            </a:solidFill>
          </a:ln>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843058" y="4994895"/>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
        <p:nvSpPr>
          <p:cNvPr id="39" name="TextBox 38"/>
          <p:cNvSpPr txBox="1"/>
          <p:nvPr/>
        </p:nvSpPr>
        <p:spPr>
          <a:xfrm>
            <a:off x="1979712" y="4452072"/>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
        <p:nvSpPr>
          <p:cNvPr id="40" name="TextBox 39"/>
          <p:cNvSpPr txBox="1"/>
          <p:nvPr/>
        </p:nvSpPr>
        <p:spPr>
          <a:xfrm>
            <a:off x="2627784" y="2645221"/>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
        <p:nvSpPr>
          <p:cNvPr id="43" name="TextBox 42"/>
          <p:cNvSpPr txBox="1"/>
          <p:nvPr/>
        </p:nvSpPr>
        <p:spPr>
          <a:xfrm>
            <a:off x="359532" y="2688941"/>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
        <p:nvSpPr>
          <p:cNvPr id="44" name="TextBox 43"/>
          <p:cNvSpPr txBox="1"/>
          <p:nvPr/>
        </p:nvSpPr>
        <p:spPr>
          <a:xfrm>
            <a:off x="377534" y="3992480"/>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
        <p:nvSpPr>
          <p:cNvPr id="47" name="TextBox 46"/>
          <p:cNvSpPr txBox="1"/>
          <p:nvPr/>
        </p:nvSpPr>
        <p:spPr>
          <a:xfrm>
            <a:off x="5777813" y="3835524"/>
            <a:ext cx="612068" cy="230832"/>
          </a:xfrm>
          <a:prstGeom prst="rect">
            <a:avLst/>
          </a:prstGeom>
          <a:noFill/>
        </p:spPr>
        <p:txBody>
          <a:bodyPr wrap="square" rtlCol="0">
            <a:spAutoFit/>
          </a:bodyPr>
          <a:lstStyle/>
          <a:p>
            <a:r>
              <a:rPr lang="ru-RU" sz="900" dirty="0" smtClean="0">
                <a:latin typeface="Times New Roman" pitchFamily="18" charset="0"/>
                <a:cs typeface="Times New Roman" pitchFamily="18" charset="0"/>
              </a:rPr>
              <a:t>абонент</a:t>
            </a:r>
            <a:endParaRPr lang="ru-RU" sz="900" dirty="0">
              <a:latin typeface="Times New Roman" pitchFamily="18" charset="0"/>
              <a:cs typeface="Times New Roman" pitchFamily="18" charset="0"/>
            </a:endParaRPr>
          </a:p>
        </p:txBody>
      </p:sp>
    </p:spTree>
    <p:extLst>
      <p:ext uri="{BB962C8B-B14F-4D97-AF65-F5344CB8AC3E}">
        <p14:creationId xmlns:p14="http://schemas.microsoft.com/office/powerpoint/2010/main" val="1732660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132856"/>
            <a:ext cx="7408333" cy="3993307"/>
          </a:xfrm>
        </p:spPr>
        <p:txBody>
          <a:bodyPr>
            <a:noAutofit/>
          </a:bodyPr>
          <a:lstStyle/>
          <a:p>
            <a:r>
              <a:rPr lang="ru-RU" sz="1400" dirty="0">
                <a:latin typeface="Times New Roman" pitchFamily="18" charset="0"/>
                <a:cs typeface="Times New Roman" pitchFamily="18" charset="0"/>
              </a:rPr>
              <a:t>Постановлением Правительства РФ от 13 сентября 2021 г. № 1547 утверждены Правила подключения (технологического присоединения) газоиспользующего оборудования и объектов капитального строительства к сетям газораспределения и о признании утратившими силу некоторых актов Правительства Российской Федерации"</a:t>
            </a:r>
          </a:p>
          <a:p>
            <a:r>
              <a:rPr lang="ru-RU" sz="1400" dirty="0">
                <a:latin typeface="Times New Roman" pitchFamily="18" charset="0"/>
                <a:cs typeface="Times New Roman" pitchFamily="18" charset="0"/>
              </a:rPr>
              <a:t>Настоящие Правила определяют порядок подключения (технологического присоединения) газоиспользующего оборудования, проектируемых, строящихся, реконструируемых или построенных, но не подключенных к сетям газораспределения объектов капитального строительства, в том числе сети газораспределения к другим сетям газораспределения (далее - объект капитального строительства).</a:t>
            </a:r>
          </a:p>
          <a:p>
            <a:r>
              <a:rPr lang="ru-RU" sz="1400" dirty="0">
                <a:latin typeface="Times New Roman" pitchFamily="18" charset="0"/>
                <a:cs typeface="Times New Roman" pitchFamily="18" charset="0"/>
              </a:rPr>
              <a:t> В настоящих Правилах используются следующие понятия:</a:t>
            </a:r>
          </a:p>
          <a:p>
            <a:r>
              <a:rPr lang="ru-RU" sz="1400" dirty="0">
                <a:latin typeface="Times New Roman" pitchFamily="18" charset="0"/>
                <a:cs typeface="Times New Roman" pitchFamily="18" charset="0"/>
              </a:rPr>
              <a:t>"</a:t>
            </a:r>
            <a:r>
              <a:rPr lang="ru-RU" sz="1400" dirty="0" err="1">
                <a:latin typeface="Times New Roman" pitchFamily="18" charset="0"/>
                <a:cs typeface="Times New Roman" pitchFamily="18" charset="0"/>
              </a:rPr>
              <a:t>догазификация</a:t>
            </a:r>
            <a:r>
              <a:rPr lang="ru-RU" sz="1400" dirty="0">
                <a:latin typeface="Times New Roman" pitchFamily="18" charset="0"/>
                <a:cs typeface="Times New Roman" pitchFamily="18" charset="0"/>
              </a:rPr>
              <a:t>" - осуществление подключения (технологического присоединения), в том числе фактического присоединения к газораспределительным сетям газоиспользующего оборудования, расположенного в домовладениях, принадлежащих физическим лицам на праве собственности или на ином предусмотренном законом праве, намеревающимся использовать газ для удовлетворения личных, семейных, домашних и иных нужд, не связанных с осуществлением предпринимательской (профессиональной) </a:t>
            </a:r>
            <a:r>
              <a:rPr lang="ru-RU" sz="1400" dirty="0" smtClean="0">
                <a:latin typeface="Times New Roman" pitchFamily="18" charset="0"/>
                <a:cs typeface="Times New Roman" pitchFamily="18" charset="0"/>
              </a:rPr>
              <a:t>деятельности</a:t>
            </a:r>
            <a:endParaRPr lang="ru-RU" sz="1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1800" dirty="0">
                <a:latin typeface="Times New Roman" pitchFamily="18" charset="0"/>
                <a:cs typeface="Times New Roman" pitchFamily="18" charset="0"/>
              </a:rPr>
              <a:t>П</a:t>
            </a:r>
            <a:r>
              <a:rPr lang="ru-RU" sz="1800" dirty="0" smtClean="0">
                <a:latin typeface="Times New Roman" pitchFamily="18" charset="0"/>
                <a:cs typeface="Times New Roman" pitchFamily="18" charset="0"/>
              </a:rPr>
              <a:t>одключение </a:t>
            </a:r>
            <a:r>
              <a:rPr lang="ru-RU" sz="1800" dirty="0">
                <a:latin typeface="Times New Roman" pitchFamily="18" charset="0"/>
                <a:cs typeface="Times New Roman" pitchFamily="18" charset="0"/>
              </a:rPr>
              <a:t>(</a:t>
            </a:r>
            <a:r>
              <a:rPr lang="ru-RU" sz="1800" dirty="0" smtClean="0">
                <a:latin typeface="Times New Roman" pitchFamily="18" charset="0"/>
                <a:cs typeface="Times New Roman" pitchFamily="18" charset="0"/>
              </a:rPr>
              <a:t>технологическое присоединение) </a:t>
            </a:r>
            <a:r>
              <a:rPr lang="ru-RU" sz="1800" dirty="0">
                <a:latin typeface="Times New Roman" pitchFamily="18" charset="0"/>
                <a:cs typeface="Times New Roman" pitchFamily="18" charset="0"/>
              </a:rPr>
              <a:t>газоиспользующего оборудования и объектов капитального строительства к сетям газораспределения</a:t>
            </a:r>
            <a:endParaRPr lang="ru-RU" sz="1800" dirty="0"/>
          </a:p>
        </p:txBody>
      </p:sp>
    </p:spTree>
    <p:extLst>
      <p:ext uri="{BB962C8B-B14F-4D97-AF65-F5344CB8AC3E}">
        <p14:creationId xmlns:p14="http://schemas.microsoft.com/office/powerpoint/2010/main" val="179915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55000" lnSpcReduction="20000"/>
          </a:bodyPr>
          <a:lstStyle/>
          <a:p>
            <a:r>
              <a:rPr lang="ru-RU" sz="2500" dirty="0">
                <a:latin typeface="Times New Roman" pitchFamily="18" charset="0"/>
                <a:cs typeface="Times New Roman" pitchFamily="18" charset="0"/>
              </a:rPr>
              <a:t>Положениями «Технического регламента о безопасности сетей газораспределения и газопотребления», утвержденного постановлением Правительства РФ от 29 октября 2010 г.  № 870 (далее - «Технический регламент») установлены следующие определения:</a:t>
            </a:r>
          </a:p>
          <a:p>
            <a:r>
              <a:rPr lang="ru-RU" sz="2500" dirty="0">
                <a:latin typeface="Times New Roman" pitchFamily="18" charset="0"/>
                <a:cs typeface="Times New Roman" pitchFamily="18" charset="0"/>
              </a:rPr>
              <a:t>- «сеть газораспределения» - единый производственно-технологический комплекс, включающий в себя наружные газопроводы, сооружения, технические и технологические устройства, расположенные на наружных газопроводах, и предназначенный для транспортировки природного газа от отключающего устройства, установленного на выходе из газораспределительной станции, до отключающего устройства, расположенного на границе сети газораспределения и сети газопотребления (в том числе сети газопотребления жилых зданий);</a:t>
            </a:r>
          </a:p>
          <a:p>
            <a:r>
              <a:rPr lang="ru-RU" sz="2500" dirty="0">
                <a:latin typeface="Times New Roman" pitchFamily="18" charset="0"/>
                <a:cs typeface="Times New Roman" pitchFamily="18" charset="0"/>
              </a:rPr>
              <a:t>- «сеть газопотребления» - единый производственно-технологический комплекс, включающий в себя наружные и внутренние газопроводы, сооружения, технические и технологические устройства, газоиспользующее оборудование, размещенный на одной производственной площадке и предназначенный для транспортировки природного газа от отключающего устройства, расположенного на границе сети газораспределения и сети газопотребления, до отключающего устройства перед газоиспользующим оборудованием;</a:t>
            </a:r>
          </a:p>
          <a:p>
            <a:endParaRPr lang="ru-RU" dirty="0"/>
          </a:p>
        </p:txBody>
      </p:sp>
      <p:sp>
        <p:nvSpPr>
          <p:cNvPr id="3" name="Заголовок 2"/>
          <p:cNvSpPr>
            <a:spLocks noGrp="1"/>
          </p:cNvSpPr>
          <p:nvPr>
            <p:ph type="title"/>
          </p:nvPr>
        </p:nvSpPr>
        <p:spPr/>
        <p:txBody>
          <a:bodyPr>
            <a:normAutofit/>
          </a:bodyPr>
          <a:lstStyle/>
          <a:p>
            <a:r>
              <a:rPr lang="ru-RU" sz="2000" dirty="0">
                <a:latin typeface="Times New Roman" pitchFamily="18" charset="0"/>
                <a:cs typeface="Times New Roman" pitchFamily="18" charset="0"/>
              </a:rPr>
              <a:t>Подключение (технологическое присоединение) газоиспользующего оборудования и объектов капитального строительства к сетям газораспределения</a:t>
            </a:r>
            <a:endParaRPr lang="ru-RU" sz="2000" dirty="0"/>
          </a:p>
        </p:txBody>
      </p:sp>
    </p:spTree>
    <p:extLst>
      <p:ext uri="{BB962C8B-B14F-4D97-AF65-F5344CB8AC3E}">
        <p14:creationId xmlns:p14="http://schemas.microsoft.com/office/powerpoint/2010/main" val="193887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соответствии с п. 4 «Технического регламента о безопасности сетей газораспределения и газопотребления» требования настоящего технического регламента </a:t>
            </a:r>
            <a:r>
              <a:rPr lang="ru-RU" sz="1400" u="sng" dirty="0">
                <a:latin typeface="Times New Roman" pitchFamily="18" charset="0"/>
                <a:cs typeface="Times New Roman" pitchFamily="18" charset="0"/>
              </a:rPr>
              <a:t>не распространяются</a:t>
            </a:r>
            <a:r>
              <a:rPr lang="ru-RU" sz="1400" dirty="0">
                <a:latin typeface="Times New Roman" pitchFamily="18" charset="0"/>
                <a:cs typeface="Times New Roman" pitchFamily="18" charset="0"/>
              </a:rPr>
              <a:t> на сеть газопотребления жилых зданий - единый комплекс, включающий в себя наружные (вводные газопроводы и газопроводы-вводы) и внутренние газопроводы, сооружения и технические устройства, в том числе бытовое газоиспользующее оборудование, внутридомовое газовое оборудование в многоквартирном доме и в </a:t>
            </a:r>
            <a:r>
              <a:rPr lang="ru-RU" sz="1400" dirty="0" smtClean="0">
                <a:latin typeface="Times New Roman" pitchFamily="18" charset="0"/>
                <a:cs typeface="Times New Roman" pitchFamily="18" charset="0"/>
              </a:rPr>
              <a:t>домовладениях</a:t>
            </a:r>
            <a:endParaRPr lang="ru-RU" sz="1400" dirty="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Сети газопотребления жилых зданий, как и входящее в их состав внутридомовое газовое оборудование не являются объектами технического регулирования в сфере промышленной безопасности, осуществление контроля и надзора в части обеспечения безопасности при использовании и содержании внутридомового и внутриквартирного газового оборудования не входит в полномочия территориальных органов Ростехнадзора. Граница раздела полномочий проходит по точке врезки сети газопотребления жилого здания в распределительный газопровод.</a:t>
            </a:r>
          </a:p>
          <a:p>
            <a:endParaRPr lang="ru-RU" sz="1400" dirty="0"/>
          </a:p>
          <a:p>
            <a:endParaRPr lang="ru-RU" sz="1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2000" dirty="0">
                <a:latin typeface="Times New Roman" pitchFamily="18" charset="0"/>
                <a:cs typeface="Times New Roman" pitchFamily="18" charset="0"/>
              </a:rPr>
              <a:t>Подключение (технологическое присоединение) газоиспользующего оборудования и объектов капитального строительства к сетям газораспределения</a:t>
            </a:r>
            <a:endParaRPr lang="ru-RU" sz="2000" dirty="0"/>
          </a:p>
        </p:txBody>
      </p:sp>
    </p:spTree>
    <p:extLst>
      <p:ext uri="{BB962C8B-B14F-4D97-AF65-F5344CB8AC3E}">
        <p14:creationId xmlns:p14="http://schemas.microsoft.com/office/powerpoint/2010/main" val="2373807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600</TotalTime>
  <Words>587</Words>
  <Application>Microsoft Office PowerPoint</Application>
  <PresentationFormat>Экран (4:3)</PresentationFormat>
  <Paragraphs>65</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Волна</vt:lpstr>
      <vt:lpstr>Презентация PowerPoint</vt:lpstr>
      <vt:lpstr>.</vt:lpstr>
      <vt:lpstr>.</vt:lpstr>
      <vt:lpstr>Приемочная комиссия</vt:lpstr>
      <vt:lpstr>Презентация PowerPoint</vt:lpstr>
      <vt:lpstr>Презентация PowerPoint</vt:lpstr>
      <vt:lpstr>Подключение (технологическое присоединение) газоиспользующего оборудования и объектов капитального строительства к сетям газораспределения</vt:lpstr>
      <vt:lpstr>Подключение (технологическое присоединение) газоиспользующего оборудования и объектов капитального строительства к сетям газораспределения</vt:lpstr>
      <vt:lpstr>Подключение (технологическое присоединение) газоиспользующего оборудования и объектов капитального строительства к сетям газораспределения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Жданов Дмитрий Серг.</dc:creator>
  <cp:lastModifiedBy>Светлана Анатольевна Косникова</cp:lastModifiedBy>
  <cp:revision>146</cp:revision>
  <dcterms:created xsi:type="dcterms:W3CDTF">2017-11-07T04:06:25Z</dcterms:created>
  <dcterms:modified xsi:type="dcterms:W3CDTF">2022-08-29T08:34:10Z</dcterms:modified>
</cp:coreProperties>
</file>